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9" r:id="rId3"/>
    <p:sldId id="270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88" r:id="rId22"/>
    <p:sldId id="257" r:id="rId23"/>
    <p:sldId id="258" r:id="rId24"/>
    <p:sldId id="259" r:id="rId25"/>
    <p:sldId id="260" r:id="rId26"/>
    <p:sldId id="261" r:id="rId27"/>
    <p:sldId id="262" r:id="rId28"/>
    <p:sldId id="263" r:id="rId29"/>
    <p:sldId id="264" r:id="rId30"/>
    <p:sldId id="265" r:id="rId31"/>
    <p:sldId id="266" r:id="rId32"/>
    <p:sldId id="267" r:id="rId33"/>
    <p:sldId id="268" r:id="rId34"/>
    <p:sldId id="289" r:id="rId3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-666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5F5EABC-BF48-43FF-8192-ECFF83D9E0B6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09C8242A-36DD-40E1-A9CE-41E7FAACA3D4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8563464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5EABC-BF48-43FF-8192-ECFF83D9E0B6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8242A-36DD-40E1-A9CE-41E7FAACA3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6566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5EABC-BF48-43FF-8192-ECFF83D9E0B6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8242A-36DD-40E1-A9CE-41E7FAACA3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007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5EABC-BF48-43FF-8192-ECFF83D9E0B6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8242A-36DD-40E1-A9CE-41E7FAACA3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4628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5F5EABC-BF48-43FF-8192-ECFF83D9E0B6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9C8242A-36DD-40E1-A9CE-41E7FAACA3D4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2524125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5EABC-BF48-43FF-8192-ECFF83D9E0B6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8242A-36DD-40E1-A9CE-41E7FAACA3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8768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5EABC-BF48-43FF-8192-ECFF83D9E0B6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8242A-36DD-40E1-A9CE-41E7FAACA3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0441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5EABC-BF48-43FF-8192-ECFF83D9E0B6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8242A-36DD-40E1-A9CE-41E7FAACA3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85578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5EABC-BF48-43FF-8192-ECFF83D9E0B6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8242A-36DD-40E1-A9CE-41E7FAACA3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738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5F5EABC-BF48-43FF-8192-ECFF83D9E0B6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9C8242A-36DD-40E1-A9CE-41E7FAACA3D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5473570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5F5EABC-BF48-43FF-8192-ECFF83D9E0B6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9C8242A-36DD-40E1-A9CE-41E7FAACA3D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6754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65F5EABC-BF48-43FF-8192-ECFF83D9E0B6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09C8242A-36DD-40E1-A9CE-41E7FAACA3D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59011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C61FEAD-FF8D-4A67-9C6D-CCD1D1FFA3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7282" y="1788454"/>
            <a:ext cx="10851614" cy="3697946"/>
          </a:xfrm>
        </p:spPr>
        <p:txBody>
          <a:bodyPr>
            <a:noAutofit/>
          </a:bodyPr>
          <a:lstStyle/>
          <a:p>
            <a:pPr>
              <a:lnSpc>
                <a:spcPct val="107000"/>
              </a:lnSpc>
            </a:pPr>
            <a:r>
              <a:rPr lang="ru-RU" sz="3200" b="1" i="0" dirty="0" smtClean="0">
                <a:effectLst/>
              </a:rPr>
              <a:t/>
            </a:r>
            <a:br>
              <a:rPr lang="ru-RU" sz="3200" b="1" i="0" dirty="0" smtClean="0">
                <a:effectLst/>
              </a:rPr>
            </a:b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i="0" dirty="0" smtClean="0">
                <a:effectLst/>
              </a:rPr>
              <a:t>Задания 26. Решать учебные задачи. </a:t>
            </a:r>
            <a:br>
              <a:rPr lang="ru-RU" sz="3200" b="1" i="0" dirty="0" smtClean="0">
                <a:effectLst/>
              </a:rPr>
            </a:br>
            <a:r>
              <a:rPr lang="ru-RU" sz="3200" b="1" i="0" dirty="0" smtClean="0">
                <a:effectLst/>
              </a:rPr>
              <a:t>Определение энергозатрат.</a:t>
            </a:r>
            <a:br>
              <a:rPr lang="ru-RU" sz="3200" b="1" i="0" dirty="0" smtClean="0">
                <a:effectLst/>
              </a:rPr>
            </a:br>
            <a:r>
              <a:rPr lang="ru-RU" sz="3200" b="1" i="0" dirty="0" smtClean="0">
                <a:effectLst/>
              </a:rPr>
              <a:t>                                </a:t>
            </a:r>
            <a:r>
              <a:rPr lang="ru-RU" sz="1400" b="1" dirty="0" smtClean="0">
                <a:latin typeface="Times New Roman"/>
                <a:ea typeface="Times New Roman"/>
                <a:cs typeface="Times New Roman"/>
              </a:rPr>
              <a:t>Подготовила </a:t>
            </a:r>
            <a:r>
              <a:rPr lang="ru-RU" sz="1400" b="1" dirty="0">
                <a:latin typeface="Times New Roman"/>
                <a:ea typeface="Times New Roman"/>
                <a:cs typeface="Times New Roman"/>
              </a:rPr>
              <a:t>и провела: </a:t>
            </a:r>
            <a:r>
              <a:rPr lang="ru-RU" sz="1400" dirty="0">
                <a:latin typeface="Calibri"/>
                <a:ea typeface="Calibri"/>
                <a:cs typeface="Times New Roman"/>
              </a:rPr>
              <a:t/>
            </a:r>
            <a:br>
              <a:rPr lang="ru-RU" sz="1400" dirty="0">
                <a:latin typeface="Calibri"/>
                <a:ea typeface="Calibri"/>
                <a:cs typeface="Times New Roman"/>
              </a:rPr>
            </a:br>
            <a:r>
              <a:rPr lang="ru-RU" sz="1400" b="1" dirty="0">
                <a:latin typeface="Times New Roman"/>
                <a:ea typeface="Times New Roman"/>
                <a:cs typeface="Times New Roman"/>
              </a:rPr>
              <a:t>                                                     </a:t>
            </a:r>
            <a:r>
              <a:rPr lang="ru-RU" sz="1400" b="1" dirty="0" smtClean="0">
                <a:latin typeface="Times New Roman"/>
                <a:ea typeface="Times New Roman"/>
                <a:cs typeface="Times New Roman"/>
              </a:rPr>
              <a:t>Советкина </a:t>
            </a:r>
            <a:r>
              <a:rPr lang="ru-RU" sz="1400" b="1" dirty="0">
                <a:latin typeface="Times New Roman"/>
                <a:ea typeface="Times New Roman"/>
                <a:cs typeface="Times New Roman"/>
              </a:rPr>
              <a:t>Т.П.</a:t>
            </a:r>
            <a:r>
              <a:rPr lang="ru-RU" sz="1400" dirty="0">
                <a:latin typeface="Calibri"/>
                <a:ea typeface="Calibri"/>
                <a:cs typeface="Times New Roman"/>
              </a:rPr>
              <a:t/>
            </a:r>
            <a:br>
              <a:rPr lang="ru-RU" sz="1400" dirty="0">
                <a:latin typeface="Calibri"/>
                <a:ea typeface="Calibri"/>
                <a:cs typeface="Times New Roman"/>
              </a:rPr>
            </a:br>
            <a:r>
              <a:rPr lang="ru-RU" sz="1400" b="1" dirty="0">
                <a:latin typeface="Times New Roman"/>
                <a:ea typeface="Times New Roman"/>
                <a:cs typeface="Times New Roman"/>
              </a:rPr>
              <a:t>                                                              учитель биологии </a:t>
            </a:r>
            <a:r>
              <a:rPr lang="ru-RU" sz="1400" dirty="0">
                <a:latin typeface="Calibri"/>
                <a:ea typeface="Calibri"/>
                <a:cs typeface="Times New Roman"/>
              </a:rPr>
              <a:t/>
            </a:r>
            <a:br>
              <a:rPr lang="ru-RU" sz="1400" dirty="0">
                <a:latin typeface="Calibri"/>
                <a:ea typeface="Calibri"/>
                <a:cs typeface="Times New Roman"/>
              </a:rPr>
            </a:br>
            <a:r>
              <a:rPr lang="ru-RU" sz="1400" b="1" dirty="0">
                <a:latin typeface="Times New Roman"/>
                <a:ea typeface="Times New Roman"/>
                <a:cs typeface="Times New Roman"/>
              </a:rPr>
              <a:t>                                                                                  </a:t>
            </a:r>
            <a:r>
              <a:rPr lang="ru-RU" sz="1400" b="1" dirty="0" smtClean="0">
                <a:latin typeface="Times New Roman"/>
                <a:ea typeface="Times New Roman"/>
                <a:cs typeface="Times New Roman"/>
              </a:rPr>
              <a:t>           Староборискинского </a:t>
            </a:r>
            <a:r>
              <a:rPr lang="ru-RU" sz="1400" b="1" dirty="0">
                <a:latin typeface="Times New Roman"/>
                <a:ea typeface="Times New Roman"/>
                <a:cs typeface="Times New Roman"/>
              </a:rPr>
              <a:t>филиала</a:t>
            </a:r>
            <a:r>
              <a:rPr lang="ru-RU" sz="1400" dirty="0">
                <a:latin typeface="Calibri"/>
                <a:ea typeface="Calibri"/>
                <a:cs typeface="Times New Roman"/>
              </a:rPr>
              <a:t/>
            </a:r>
            <a:br>
              <a:rPr lang="ru-RU" sz="1400" dirty="0">
                <a:latin typeface="Calibri"/>
                <a:ea typeface="Calibri"/>
                <a:cs typeface="Times New Roman"/>
              </a:rPr>
            </a:br>
            <a:r>
              <a:rPr lang="ru-RU" sz="1400" b="1" dirty="0">
                <a:latin typeface="Times New Roman"/>
                <a:ea typeface="Times New Roman"/>
                <a:cs typeface="Times New Roman"/>
              </a:rPr>
              <a:t>                                                                            </a:t>
            </a:r>
            <a:r>
              <a:rPr lang="ru-RU" sz="1400" b="1" dirty="0" smtClean="0">
                <a:latin typeface="Times New Roman"/>
                <a:ea typeface="Times New Roman"/>
                <a:cs typeface="Times New Roman"/>
              </a:rPr>
              <a:t>МБОУ </a:t>
            </a:r>
            <a:r>
              <a:rPr lang="ru-RU" sz="1400" b="1" dirty="0">
                <a:latin typeface="Times New Roman"/>
                <a:ea typeface="Times New Roman"/>
                <a:cs typeface="Times New Roman"/>
              </a:rPr>
              <a:t>«Бакаевская СОШ» </a:t>
            </a:r>
            <a:r>
              <a:rPr lang="ru-RU" sz="2400" dirty="0">
                <a:latin typeface="Calibri"/>
                <a:ea typeface="Calibri"/>
                <a:cs typeface="Times New Roman"/>
              </a:rPr>
              <a:t/>
            </a:r>
            <a:br>
              <a:rPr lang="ru-RU" sz="2400" dirty="0">
                <a:latin typeface="Calibri"/>
                <a:ea typeface="Calibri"/>
                <a:cs typeface="Times New Roman"/>
              </a:rPr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8237760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39B35A4-3CB0-4761-9B95-4184DE1B8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Решение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0A6CF59-6361-41C8-9FA3-732D9865B9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Пункты 1, 2 - Возраст – 12 лет: смотрим во второй таблице 2 строчку (диапазон 11-15 лет) – 2900 ккал – энергетическая потребность в сутки.</a:t>
            </a:r>
          </a:p>
          <a:p>
            <a:pPr marL="0" indent="0">
              <a:buNone/>
            </a:pPr>
            <a:r>
              <a:rPr lang="ru-RU" dirty="0"/>
              <a:t>3. Какой процент общей энергетической потребности приходится на обед: по другой таблице ищем – это 50%. </a:t>
            </a:r>
          </a:p>
          <a:p>
            <a:pPr marL="0" indent="0">
              <a:buNone/>
            </a:pPr>
            <a:r>
              <a:rPr lang="ru-RU" dirty="0"/>
              <a:t>4. Если 2900 ккал – это 100%, то </a:t>
            </a:r>
          </a:p>
          <a:p>
            <a:pPr marL="0" indent="0">
              <a:buNone/>
            </a:pPr>
            <a:r>
              <a:rPr lang="ru-RU" dirty="0"/>
              <a:t>Калорийность обеда Х - 50% </a:t>
            </a:r>
          </a:p>
          <a:p>
            <a:pPr marL="0" indent="0">
              <a:buNone/>
            </a:pPr>
            <a:r>
              <a:rPr lang="ru-RU" dirty="0"/>
              <a:t>(Это половина общей калорийности: 2900/2=1450 ккал.)</a:t>
            </a:r>
          </a:p>
          <a:p>
            <a:pPr marL="0" indent="0">
              <a:buNone/>
            </a:pPr>
            <a:r>
              <a:rPr lang="ru-RU" dirty="0"/>
              <a:t>Ответ: 1450 ккал рекомендуемая калорийность обеда для 12-летней Наташи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37752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468879D5-74C7-4A47-A00B-54184EAB96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3887" y="378377"/>
            <a:ext cx="10515600" cy="1325563"/>
          </a:xfrm>
        </p:spPr>
        <p:txBody>
          <a:bodyPr/>
          <a:lstStyle/>
          <a:p>
            <a:r>
              <a:rPr lang="ru-RU" dirty="0"/>
              <a:t>Задачи с меню: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7912367C-C678-4FFF-98C3-4066BF92BA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03940"/>
            <a:ext cx="11287125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4125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69"/>
          <a:stretch/>
        </p:blipFill>
        <p:spPr>
          <a:xfrm>
            <a:off x="888273" y="251791"/>
            <a:ext cx="8255711" cy="6354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5868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9E55893-B69B-4AF1-BB46-22D1A73D53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Решение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AB79AA9-E7FC-4EAE-A93D-74D448A060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7863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92,3 ккал (борщ) + 2х266,6 ккал (два биточка) +  218,9 ккал (макароны на гарнир) + 68 ккал (чай с сахаром) + 135,7 ккал (хлеб)=1048,1 ккал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46578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C9E84F1-C60B-4729-A0FD-45863F1CD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Самостоятельно составить меню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A618213-A414-4C9B-A6B0-141C2A8556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/>
              <a:t>17-летний Пётр в каникулы посетил Новгород. После посещения крепости Новгородского детинца он решил поужинать в местном кафе быстрого питания. Калорийность ужина согласно возрастным нормам 558 ккал. Предложите подростку оптимальное по калорийности, с максимальным содержанием белков меню из перечня предложенных блюд и напитков. При выборе учтите, что Пётр обязательно закажет вафельный рожок. </a:t>
            </a:r>
          </a:p>
        </p:txBody>
      </p:sp>
    </p:spTree>
    <p:extLst>
      <p:ext uri="{BB962C8B-B14F-4D97-AF65-F5344CB8AC3E}">
        <p14:creationId xmlns:p14="http://schemas.microsoft.com/office/powerpoint/2010/main" val="29169704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43816E0-4D0C-4CD9-AAFF-813EEA9074C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370"/>
          <a:stretch/>
        </p:blipFill>
        <p:spPr>
          <a:xfrm>
            <a:off x="1807679" y="33365"/>
            <a:ext cx="8568773" cy="6824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4403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A2558FE-FB60-49BD-868E-86D44E598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Алгоритм решения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5E25548-33A5-499F-BC4F-03BBC918B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Зная общую калорийность приёма пищи (ужина), включаем в меню тот продукт, который обязательно выбирает по условию задачи человек. </a:t>
            </a:r>
          </a:p>
          <a:p>
            <a:r>
              <a:rPr lang="ru-RU" dirty="0"/>
              <a:t>Минусуем его калорийность из общей калорийности ужина и подбираем далее продукты, ориентируясь в первую очередь на высокое содержание белка.</a:t>
            </a:r>
          </a:p>
          <a:p>
            <a:r>
              <a:rPr lang="ru-RU" dirty="0"/>
              <a:t>Стараемся максимально точно попасть в рекомендуемую калорийность приёма пищи (ужина).</a:t>
            </a:r>
          </a:p>
        </p:txBody>
      </p:sp>
    </p:spTree>
    <p:extLst>
      <p:ext uri="{BB962C8B-B14F-4D97-AF65-F5344CB8AC3E}">
        <p14:creationId xmlns:p14="http://schemas.microsoft.com/office/powerpoint/2010/main" val="24166093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22B8A5C-76D3-4ACF-8B7F-56C0CFE927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Решение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E6C3ED3-D8BF-4B07-9562-008B08B6A3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/>
              <a:t>Вафельный рожок— 135 ккал — 3 г белков (558 ккал ужина — 135 ккал рожок = 423 ккал на остальные блюда)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Омлет с ветчиной— 350 ккал — 21 г белков (423-350= 73 ккал)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Салат овощной – 60 ккал – 3 г белков </a:t>
            </a:r>
          </a:p>
          <a:p>
            <a:pPr marL="514350" indent="-514350">
              <a:buFont typeface="+mj-lt"/>
              <a:buAutoNum type="arabicPeriod"/>
            </a:pPr>
            <a:r>
              <a:rPr lang="ru-RU" u="sng" dirty="0"/>
              <a:t>Итого:</a:t>
            </a:r>
            <a:r>
              <a:rPr lang="ru-RU" dirty="0"/>
              <a:t> мы выбрали на ужин Петру: омлет с ветчиной, салат овощной и вафельный рожок. Это составило 545 ккал и содержит 27 г белка.</a:t>
            </a:r>
          </a:p>
          <a:p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7E977E8D-B6BF-414C-83DC-21687E31140D}"/>
              </a:ext>
            </a:extLst>
          </p:cNvPr>
          <p:cNvSpPr/>
          <p:nvPr/>
        </p:nvSpPr>
        <p:spPr>
          <a:xfrm>
            <a:off x="5420139" y="4817166"/>
            <a:ext cx="6440556" cy="17956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u="sng" dirty="0"/>
              <a:t>Ошибки при выполнении задания </a:t>
            </a:r>
            <a:r>
              <a:rPr lang="ru-RU" dirty="0"/>
              <a:t>могут быть связаны с неправильными математическими вычислениями, невнимательным чтением вопросов, когда учитываются не все условия, отсутствием рационального подхода, когда для ужина выбирается несколько порций одного блюда или только напитки.</a:t>
            </a:r>
          </a:p>
        </p:txBody>
      </p:sp>
    </p:spTree>
    <p:extLst>
      <p:ext uri="{BB962C8B-B14F-4D97-AF65-F5344CB8AC3E}">
        <p14:creationId xmlns:p14="http://schemas.microsoft.com/office/powerpoint/2010/main" val="16468576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82415F3-BFF7-44B7-8B89-D80853DA2E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Комбинированные задачи: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6C903A2-4A71-478A-9F20-677BBABBA1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Пётр каждый вечер бегает трусцой в течение 1,5 часа. За два часа до этого он плотно ужинает. Сегодня Петр съел 200 г гречневой каши, 50 г сырокопченой колбасы, 50 г сыра, 25 г хлеба и чай с сахаром. Используя данные таблиц 1, и 2 ответьте на следующие вопросы.1)  Какова энергетическая ценность ужина?2)  Покроет ли калорийность ужина Петра энергетические затраты на бег?</a:t>
            </a:r>
          </a:p>
        </p:txBody>
      </p:sp>
    </p:spTree>
    <p:extLst>
      <p:ext uri="{BB962C8B-B14F-4D97-AF65-F5344CB8AC3E}">
        <p14:creationId xmlns:p14="http://schemas.microsoft.com/office/powerpoint/2010/main" val="4245507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013BF3E-2C17-414D-B90D-EDAB86CD8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3165"/>
            <a:ext cx="6507126" cy="1325563"/>
          </a:xfrm>
        </p:spPr>
        <p:txBody>
          <a:bodyPr>
            <a:noAutofit/>
          </a:bodyPr>
          <a:lstStyle/>
          <a:p>
            <a:r>
              <a:rPr lang="ru-RU" sz="2400" dirty="0"/>
              <a:t>Таблица энергетической и пищевой ценности продуктов питания, на 100 г продукта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F219907B-AD95-4C19-840F-C554FF9C2D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64718"/>
            <a:ext cx="4890977" cy="539520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76A4FB6-27E0-4445-AA3A-DF7B96CCC1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0346" y="1164718"/>
            <a:ext cx="5760788" cy="5002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7077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xmlns="" id="{B1591A6B-BDC8-4DB8-AC4B-93B5BAB33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Встречаются 4 типа задач:</a:t>
            </a: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xmlns="" id="{CC859D21-AA6C-4ABF-9253-538F52E18C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1) Рассчитать энергозатраты при занятиях спортом</a:t>
            </a:r>
          </a:p>
          <a:p>
            <a:pPr marL="0" indent="0">
              <a:buNone/>
            </a:pPr>
            <a:r>
              <a:rPr lang="ru-RU" dirty="0"/>
              <a:t>2) Рассчитать рекомендуемую калорийность завтрака/обеда/ужина</a:t>
            </a:r>
          </a:p>
          <a:p>
            <a:pPr marL="0" indent="0">
              <a:buNone/>
            </a:pPr>
            <a:r>
              <a:rPr lang="ru-RU" dirty="0"/>
              <a:t>3) Дано меню. Произвести различные расчеты по меню</a:t>
            </a:r>
          </a:p>
          <a:p>
            <a:pPr marL="0" indent="0">
              <a:buNone/>
            </a:pPr>
            <a:r>
              <a:rPr lang="ru-RU" dirty="0"/>
              <a:t>4) Самостоятельно составить меню</a:t>
            </a:r>
          </a:p>
          <a:p>
            <a:pPr marL="0" indent="0">
              <a:buNone/>
            </a:pPr>
            <a:r>
              <a:rPr lang="ru-RU" dirty="0"/>
              <a:t>5) Комбинированные задачи (типы 1- 4 сочетаются вместе)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93969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1C0FA17-5535-4C37-9987-334ACFAE1D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Алгоритм решения: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935FDE3-28A9-43DD-A1AE-E403C7393B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Рассчитать энергозатраты на 1,5 часа бега трусцой (найти по таблице, пересчитать часы на минуты и перемножить)</a:t>
            </a:r>
          </a:p>
          <a:p>
            <a:r>
              <a:rPr lang="ru-RU" dirty="0"/>
              <a:t>По второй таблице найти все съеденные на ужин блюда (с учётом количества порций/или пересчётом на граммы) и сложить их калорийность. </a:t>
            </a:r>
          </a:p>
          <a:p>
            <a:r>
              <a:rPr lang="ru-RU" dirty="0"/>
              <a:t>Сравнить энергозатраты на физическую активность и энергетическую ценность ужина. Чётко ответить на вопрос, сформулированный в задаче.</a:t>
            </a:r>
          </a:p>
        </p:txBody>
      </p:sp>
    </p:spTree>
    <p:extLst>
      <p:ext uri="{BB962C8B-B14F-4D97-AF65-F5344CB8AC3E}">
        <p14:creationId xmlns:p14="http://schemas.microsoft.com/office/powerpoint/2010/main" val="4051945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7952D3F-E1B8-4EB7-A3BD-525EAFF36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Решение: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2450F33-C9BD-4467-8C84-88272C2673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/>
              <a:t>1,5 часа – 90 минут, то бег трусцой расходует 9,5*90= 855 ккал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Ужин: 200 </a:t>
            </a:r>
            <a:r>
              <a:rPr lang="ru-RU" dirty="0" err="1"/>
              <a:t>гр</a:t>
            </a:r>
            <a:r>
              <a:rPr lang="ru-RU" dirty="0"/>
              <a:t> гречки = 153*2 = 306ккал, колбаса 473/2 = 236,5 ккал (за 50 грамм), сыр 370/2=185 ккал (за 50 грамм), хлеб – 235/4=58,75 ккал (за 25 грамм), чай 68 ккал.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Сумма 854,75 ккал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855 ккал ушло на бег трусцой, ужин составил 854,75 ккал (при округлении до целого числа – 855 ккал). Ужин покрывает энергозатраты Петра на тренировку.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  <a:p>
            <a:pPr marL="0" indent="0">
              <a:buNone/>
            </a:pPr>
            <a:r>
              <a:rPr lang="ru-RU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41589886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7B1ED60-FE44-441F-B31D-8D85ACB31F90}"/>
              </a:ext>
            </a:extLst>
          </p:cNvPr>
          <p:cNvSpPr txBox="1"/>
          <p:nvPr/>
        </p:nvSpPr>
        <p:spPr>
          <a:xfrm>
            <a:off x="1647825" y="259467"/>
            <a:ext cx="961072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Пётр каждый вечер бегает трусцой в течение 1,5 часа. За два часа до этого он плотно ужинает. Сегодня Пётр съел 200 г гречневой каши, 60 г сырокопченой колбасы, 50 г сыра, 25 г хлеба и чай с сахаром. Используя данные таблиц 1, и 2 ответьте на следующие вопросы.</a:t>
            </a:r>
            <a:endParaRPr lang="ru-R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Стрелка: пятиугольник 3">
            <a:extLst>
              <a:ext uri="{FF2B5EF4-FFF2-40B4-BE49-F238E27FC236}">
                <a16:creationId xmlns:a16="http://schemas.microsoft.com/office/drawing/2014/main" xmlns="" id="{4F3E209C-2F60-47CC-AE78-C1E89E5524C7}"/>
              </a:ext>
            </a:extLst>
          </p:cNvPr>
          <p:cNvSpPr/>
          <p:nvPr/>
        </p:nvSpPr>
        <p:spPr>
          <a:xfrm>
            <a:off x="495300" y="189726"/>
            <a:ext cx="990600" cy="1028700"/>
          </a:xfrm>
          <a:prstGeom prst="homePlat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E50F787-8A34-48EC-9E2F-14C379D75EDF}"/>
              </a:ext>
            </a:extLst>
          </p:cNvPr>
          <p:cNvSpPr txBox="1"/>
          <p:nvPr/>
        </p:nvSpPr>
        <p:spPr>
          <a:xfrm>
            <a:off x="990600" y="1947386"/>
            <a:ext cx="879157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1)  Какова энергетическая ценность ужина?</a:t>
            </a:r>
          </a:p>
          <a:p>
            <a:pPr algn="just"/>
            <a:r>
              <a:rPr lang="ru-RU" sz="20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2)  Покроет ли калорийность ужина Петра энергетические затраты на бег?</a:t>
            </a:r>
          </a:p>
          <a:p>
            <a:pPr algn="just"/>
            <a:r>
              <a:rPr lang="ru-RU" sz="20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3)  Какие вещества являются наиболее энергетически ценными?</a:t>
            </a:r>
          </a:p>
        </p:txBody>
      </p:sp>
    </p:spTree>
    <p:extLst>
      <p:ext uri="{BB962C8B-B14F-4D97-AF65-F5344CB8AC3E}">
        <p14:creationId xmlns:p14="http://schemas.microsoft.com/office/powerpoint/2010/main" val="17134627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ADEF9B8C-C398-48FF-9ADC-5FE5D5BB24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179" y="189106"/>
            <a:ext cx="5477759" cy="647978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2DAF918-9CAA-4348-9B1D-A79A948289F8}"/>
              </a:ext>
            </a:extLst>
          </p:cNvPr>
          <p:cNvSpPr txBox="1"/>
          <p:nvPr/>
        </p:nvSpPr>
        <p:spPr>
          <a:xfrm>
            <a:off x="6638925" y="91559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1)  Какова энергетическая ценность ужина?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0AE4288-8300-4528-B826-02F915C166F5}"/>
              </a:ext>
            </a:extLst>
          </p:cNvPr>
          <p:cNvSpPr txBox="1"/>
          <p:nvPr/>
        </p:nvSpPr>
        <p:spPr>
          <a:xfrm>
            <a:off x="6496934" y="491669"/>
            <a:ext cx="5695066" cy="6740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Выписываем меню: «Сегодня Пётр съел 200 г гречневой каши, 60 г сырокопченой колбасы, 50 г сыра, 25 г хлеба и чай с сахаром.»</a:t>
            </a:r>
          </a:p>
          <a:p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1)Греча 200г </a:t>
            </a:r>
          </a:p>
          <a:p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2)Колбаса с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 60г</a:t>
            </a:r>
          </a:p>
          <a:p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3) 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Сыр 50г </a:t>
            </a:r>
          </a:p>
          <a:p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4) Хлеб 25г </a:t>
            </a:r>
          </a:p>
          <a:p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5) Чай с сахаром </a:t>
            </a:r>
          </a:p>
          <a:p>
            <a:endParaRPr lang="ru-RU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Обращаем внимание что значения в таблицы на 100 г продукта, а у нас разные </a:t>
            </a:r>
            <a:r>
              <a:rPr lang="ru-RU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грамовки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Высчитываем </a:t>
            </a:r>
            <a:r>
              <a:rPr lang="ru-RU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энерг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ценность каждого продукта.</a:t>
            </a:r>
          </a:p>
          <a:p>
            <a:endParaRPr lang="ru-RU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1)Греча 200г  = 153*2 = </a:t>
            </a:r>
            <a:r>
              <a:rPr lang="ru-RU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306 ккал</a:t>
            </a:r>
          </a:p>
          <a:p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2)Колбаса с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 60г = Мы можем посчитать через пропорцию. </a:t>
            </a:r>
          </a:p>
          <a:p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Если в 100 г – 473 ккал</a:t>
            </a:r>
          </a:p>
          <a:p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То в      60 г – х </a:t>
            </a:r>
          </a:p>
          <a:p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Тогда (60*473)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100 = </a:t>
            </a:r>
            <a:r>
              <a:rPr lang="ru-RU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283,8 ккал</a:t>
            </a:r>
          </a:p>
          <a:p>
            <a:r>
              <a:rPr lang="ru-RU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Сыр и хлеб считаем тоже через пропорцию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3)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Сыр 50г = 370: 2 = </a:t>
            </a:r>
            <a:r>
              <a:rPr lang="ru-RU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185 ккал</a:t>
            </a:r>
          </a:p>
          <a:p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4) Хлеб 25г = (25*235)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100 = </a:t>
            </a:r>
            <a:r>
              <a:rPr lang="ru-RU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58,75 ккал </a:t>
            </a:r>
          </a:p>
          <a:p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5) Чай с сахаром = </a:t>
            </a:r>
            <a:r>
              <a:rPr lang="ru-RU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68 ккал </a:t>
            </a:r>
          </a:p>
          <a:p>
            <a:endParaRPr lang="ru-RU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F1E7707D-1BA4-4F76-8E0C-262BDB9277D6}"/>
              </a:ext>
            </a:extLst>
          </p:cNvPr>
          <p:cNvSpPr/>
          <p:nvPr/>
        </p:nvSpPr>
        <p:spPr>
          <a:xfrm>
            <a:off x="1019175" y="1381125"/>
            <a:ext cx="3371850" cy="2000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AA82BA5C-92D7-454E-8FDE-C48A88FD3F02}"/>
              </a:ext>
            </a:extLst>
          </p:cNvPr>
          <p:cNvSpPr/>
          <p:nvPr/>
        </p:nvSpPr>
        <p:spPr>
          <a:xfrm>
            <a:off x="1019175" y="4657725"/>
            <a:ext cx="3371850" cy="2000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69F383B9-4C96-4653-B8A9-33C1381B389C}"/>
              </a:ext>
            </a:extLst>
          </p:cNvPr>
          <p:cNvSpPr/>
          <p:nvPr/>
        </p:nvSpPr>
        <p:spPr>
          <a:xfrm>
            <a:off x="1019175" y="5105400"/>
            <a:ext cx="3371850" cy="2000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05F85A6E-4A9B-4B8C-AE15-88A9305A2D9F}"/>
              </a:ext>
            </a:extLst>
          </p:cNvPr>
          <p:cNvSpPr/>
          <p:nvPr/>
        </p:nvSpPr>
        <p:spPr>
          <a:xfrm>
            <a:off x="1019175" y="5339458"/>
            <a:ext cx="3371850" cy="2000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23B52664-1EDE-4C1D-AAA9-0B9B90B93162}"/>
              </a:ext>
            </a:extLst>
          </p:cNvPr>
          <p:cNvSpPr/>
          <p:nvPr/>
        </p:nvSpPr>
        <p:spPr>
          <a:xfrm>
            <a:off x="1019175" y="6276975"/>
            <a:ext cx="3371850" cy="3143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09726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D920106-4C6A-4E88-B75F-08C204F91880}"/>
              </a:ext>
            </a:extLst>
          </p:cNvPr>
          <p:cNvSpPr txBox="1"/>
          <p:nvPr/>
        </p:nvSpPr>
        <p:spPr>
          <a:xfrm>
            <a:off x="1028700" y="164664"/>
            <a:ext cx="10515600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 Считаем всё вместе</a:t>
            </a:r>
          </a:p>
          <a:p>
            <a:endParaRPr lang="ru-RU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1)Греча 200г  = 153*2 = </a:t>
            </a:r>
            <a:r>
              <a:rPr lang="ru-RU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306 ккал</a:t>
            </a:r>
          </a:p>
          <a:p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2)Колбаса с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 60г = Мы можем посчитать через пропорцию. </a:t>
            </a:r>
          </a:p>
          <a:p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Если в 100 г – 473 ккал</a:t>
            </a:r>
          </a:p>
          <a:p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То в      60 г – х </a:t>
            </a:r>
          </a:p>
          <a:p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Тогда (60*473)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100 = </a:t>
            </a:r>
            <a:r>
              <a:rPr lang="ru-RU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283,8 ккал</a:t>
            </a:r>
          </a:p>
          <a:p>
            <a:r>
              <a:rPr lang="ru-RU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Сыр и хлеб считаем тоже через пропорцию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3)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Сыр 50г = 370: 2 = </a:t>
            </a:r>
            <a:r>
              <a:rPr lang="ru-RU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185 ккал</a:t>
            </a:r>
          </a:p>
          <a:p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4) Хлеб 25г = (25*235)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100 = </a:t>
            </a:r>
            <a:r>
              <a:rPr lang="ru-RU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58,75 ккал </a:t>
            </a:r>
          </a:p>
          <a:p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5) Чай с сахаром = </a:t>
            </a:r>
            <a:r>
              <a:rPr lang="ru-RU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68 ккал </a:t>
            </a:r>
          </a:p>
          <a:p>
            <a:endParaRPr lang="ru-RU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18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Энергетическая ценность ужина = </a:t>
            </a:r>
            <a:r>
              <a:rPr lang="ru-RU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306 + 283,8 + 185 + 58,75 + 68 </a:t>
            </a:r>
            <a:r>
              <a:rPr lang="ru-RU" sz="18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= </a:t>
            </a:r>
            <a:r>
              <a:rPr lang="ru-RU" b="1" i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Verdana" panose="020B0604030504040204" pitchFamily="34" charset="0"/>
              </a:rPr>
              <a:t>901,55</a:t>
            </a:r>
            <a:r>
              <a:rPr lang="ru-RU" b="0" i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Verdana" panose="020B0604030504040204" pitchFamily="34" charset="0"/>
              </a:rPr>
              <a:t> ккал</a:t>
            </a:r>
            <a:endParaRPr lang="ru-RU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3485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674C2EF-3469-4261-99E9-E2AA7AE0E605}"/>
              </a:ext>
            </a:extLst>
          </p:cNvPr>
          <p:cNvSpPr txBox="1"/>
          <p:nvPr/>
        </p:nvSpPr>
        <p:spPr>
          <a:xfrm>
            <a:off x="7058025" y="134035"/>
            <a:ext cx="48958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2)  Покроет ли калорийность ужина Петра энергетические затраты на бег?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3E7F380-D650-41C9-ACE3-B6DCB79233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750093"/>
            <a:ext cx="6014207" cy="535781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A0C2C17D-36BB-432D-BC85-473EE691A648}"/>
              </a:ext>
            </a:extLst>
          </p:cNvPr>
          <p:cNvSpPr txBox="1"/>
          <p:nvPr/>
        </p:nvSpPr>
        <p:spPr>
          <a:xfrm>
            <a:off x="7058025" y="1023282"/>
            <a:ext cx="46958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Пётр каждый вечер бегает трусцой в течение 1,5 </a:t>
            </a:r>
            <a:r>
              <a:rPr lang="ru-RU" sz="1800" b="0" i="0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часов. </a:t>
            </a:r>
            <a:endParaRPr lang="ru-RU" sz="1800" b="0" i="0" dirty="0">
              <a:solidFill>
                <a:srgbClr val="00000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AutoNum type="arabicPeriod"/>
            </a:pP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Переведем 1,5 часа в минуты = </a:t>
            </a:r>
            <a:r>
              <a:rPr lang="ru-RU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90 минут</a:t>
            </a:r>
          </a:p>
          <a:p>
            <a:pPr marL="342900" indent="-342900">
              <a:buAutoNum type="arabicPeriod"/>
            </a:pP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Смотрим сколько затрачивается энергии при беге – 9,5 ккал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мин</a:t>
            </a:r>
          </a:p>
          <a:p>
            <a:pPr marL="342900" indent="-342900">
              <a:buAutoNum type="arabicPeriod"/>
            </a:pP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Считаем килокалории за 90 минут </a:t>
            </a:r>
          </a:p>
          <a:p>
            <a:pPr marL="342900" indent="-342900">
              <a:buAutoNum type="arabicPeriod"/>
            </a:pPr>
            <a:r>
              <a:rPr lang="ru-RU" dirty="0"/>
              <a:t>90*9,5 = </a:t>
            </a:r>
            <a:r>
              <a:rPr lang="ru-RU" dirty="0">
                <a:highlight>
                  <a:srgbClr val="FFFF00"/>
                </a:highlight>
              </a:rPr>
              <a:t>855 ккал</a:t>
            </a:r>
          </a:p>
          <a:p>
            <a:pPr marL="342900" indent="-342900">
              <a:buAutoNum type="arabicPeriod"/>
            </a:pPr>
            <a:r>
              <a:rPr lang="ru-RU" dirty="0"/>
              <a:t>Делаем вывод</a:t>
            </a:r>
          </a:p>
          <a:p>
            <a:pPr marL="342900" indent="-342900">
              <a:buAutoNum type="arabicPeriod"/>
            </a:pPr>
            <a:endParaRPr lang="ru-RU" dirty="0">
              <a:highlight>
                <a:srgbClr val="FFFF00"/>
              </a:highlight>
            </a:endParaRPr>
          </a:p>
          <a:p>
            <a:endParaRPr lang="ru-RU" dirty="0">
              <a:highlight>
                <a:srgbClr val="FFFF00"/>
              </a:highlight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25858F8A-FBC2-457E-B651-0B8DDA1109F3}"/>
              </a:ext>
            </a:extLst>
          </p:cNvPr>
          <p:cNvSpPr/>
          <p:nvPr/>
        </p:nvSpPr>
        <p:spPr>
          <a:xfrm>
            <a:off x="885824" y="5057775"/>
            <a:ext cx="5838825" cy="8858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B814266-4BFF-4EEB-AB5F-81CBB7E367F7}"/>
              </a:ext>
            </a:extLst>
          </p:cNvPr>
          <p:cNvSpPr txBox="1"/>
          <p:nvPr/>
        </p:nvSpPr>
        <p:spPr>
          <a:xfrm>
            <a:off x="7119937" y="3426559"/>
            <a:ext cx="477202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Да. Энергетические затраты Петра на бег составляют 855 ккал. Калорийность ужина (901,55 ккал) больше чем затраты на бег (855 ккал).</a:t>
            </a:r>
            <a:endParaRPr lang="ru-RU" sz="20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93108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5A12FB9-99A3-4730-AFAC-F72D663F5AB1}"/>
              </a:ext>
            </a:extLst>
          </p:cNvPr>
          <p:cNvSpPr txBox="1"/>
          <p:nvPr/>
        </p:nvSpPr>
        <p:spPr>
          <a:xfrm>
            <a:off x="1009649" y="324535"/>
            <a:ext cx="90201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3)  Какие вещества являются наиболее энергетически ценными?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5AA8C9C1-F350-47A7-B9B1-8932B4A05DC5}"/>
              </a:ext>
            </a:extLst>
          </p:cNvPr>
          <p:cNvSpPr txBox="1"/>
          <p:nvPr/>
        </p:nvSpPr>
        <p:spPr>
          <a:xfrm>
            <a:off x="2524124" y="1597789"/>
            <a:ext cx="7505700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Наиболее энергетически ценными веществами являются жиры. </a:t>
            </a:r>
          </a:p>
          <a:p>
            <a:pPr algn="ctr"/>
            <a:r>
              <a:rPr lang="ru-RU" sz="2400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При окислении 1 г жира выделяется 9,3 ккал.</a:t>
            </a:r>
          </a:p>
          <a:p>
            <a:pPr marL="0" indent="0" algn="ctr">
              <a:buNone/>
            </a:pPr>
            <a:endParaRPr lang="ru-RU" sz="24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Нужно запомнить, что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1 г белка содержится 4 ккал,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1 г углеводов тоже 4 ккал, 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 в 1 г жира – целых 9 ккал. </a:t>
            </a:r>
          </a:p>
          <a:p>
            <a:pPr marL="0" indent="0" algn="ctr">
              <a:buNone/>
            </a:pPr>
            <a:endParaRPr lang="ru-RU" sz="24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Калорийность продуктов обычно рассчитывается на 100 г. </a:t>
            </a:r>
          </a:p>
        </p:txBody>
      </p:sp>
    </p:spTree>
    <p:extLst>
      <p:ext uri="{BB962C8B-B14F-4D97-AF65-F5344CB8AC3E}">
        <p14:creationId xmlns:p14="http://schemas.microsoft.com/office/powerpoint/2010/main" val="10939701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: пятиугольник 1">
            <a:extLst>
              <a:ext uri="{FF2B5EF4-FFF2-40B4-BE49-F238E27FC236}">
                <a16:creationId xmlns:a16="http://schemas.microsoft.com/office/drawing/2014/main" xmlns="" id="{FA29369D-5441-448A-8A04-49353988111D}"/>
              </a:ext>
            </a:extLst>
          </p:cNvPr>
          <p:cNvSpPr/>
          <p:nvPr/>
        </p:nvSpPr>
        <p:spPr>
          <a:xfrm>
            <a:off x="495300" y="189726"/>
            <a:ext cx="990600" cy="1028700"/>
          </a:xfrm>
          <a:prstGeom prst="homePlat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AF82A2A-9847-4D69-B575-B4CC22AF814A}"/>
              </a:ext>
            </a:extLst>
          </p:cNvPr>
          <p:cNvSpPr txBox="1"/>
          <p:nvPr/>
        </p:nvSpPr>
        <p:spPr>
          <a:xfrm>
            <a:off x="990600" y="1367999"/>
            <a:ext cx="99060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1) Каково количество жиров в ужине Павла?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2) Достаточно ли ккал потребил Павел во время ужина от суточной нормы, если за день с едой он получил 3100 ккал, что соответствует его возрасту?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3) Назовите одно из заболеваний, которые могут развиться при неограниченном потреблении фастфуда?</a:t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46CF8290-A667-4BFD-9F01-C1C192CC712B}"/>
              </a:ext>
            </a:extLst>
          </p:cNvPr>
          <p:cNvSpPr txBox="1"/>
          <p:nvPr/>
        </p:nvSpPr>
        <p:spPr>
          <a:xfrm>
            <a:off x="1600200" y="352336"/>
            <a:ext cx="99060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Павел решил поужинать </a:t>
            </a: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в кафе. 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Он взял </a:t>
            </a:r>
            <a:r>
              <a:rPr lang="ru-RU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Чикен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 Фреш </a:t>
            </a:r>
            <a:r>
              <a:rPr lang="ru-RU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МакМаффин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, маленькую порцию картофеля фри и «кока-колу».</a:t>
            </a:r>
            <a:b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ru-R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43335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92CBCFC-E300-41A0-AD39-DC8B999C6E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073" y="352425"/>
            <a:ext cx="6073031" cy="615315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27A9A0F-1384-4451-A359-4A64C760A1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6936" y="123825"/>
            <a:ext cx="4786914" cy="6457272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DB101DA1-ECC1-4D06-91D9-721113553532}"/>
              </a:ext>
            </a:extLst>
          </p:cNvPr>
          <p:cNvSpPr/>
          <p:nvPr/>
        </p:nvSpPr>
        <p:spPr>
          <a:xfrm>
            <a:off x="1021805" y="5267325"/>
            <a:ext cx="3664496" cy="2667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F03EC318-3F64-4316-98EE-556F590F8A1F}"/>
              </a:ext>
            </a:extLst>
          </p:cNvPr>
          <p:cNvSpPr/>
          <p:nvPr/>
        </p:nvSpPr>
        <p:spPr>
          <a:xfrm>
            <a:off x="1021805" y="2314575"/>
            <a:ext cx="3664496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5ED30BC2-BB75-403B-928B-944F265A22A7}"/>
              </a:ext>
            </a:extLst>
          </p:cNvPr>
          <p:cNvSpPr/>
          <p:nvPr/>
        </p:nvSpPr>
        <p:spPr>
          <a:xfrm>
            <a:off x="1021805" y="4162424"/>
            <a:ext cx="3664496" cy="4667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75B56374-257F-4C2D-9C68-2303020D411C}"/>
              </a:ext>
            </a:extLst>
          </p:cNvPr>
          <p:cNvSpPr/>
          <p:nvPr/>
        </p:nvSpPr>
        <p:spPr>
          <a:xfrm>
            <a:off x="9010650" y="1809751"/>
            <a:ext cx="981075" cy="4000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508352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>
            <a:extLst>
              <a:ext uri="{FF2B5EF4-FFF2-40B4-BE49-F238E27FC236}">
                <a16:creationId xmlns:a16="http://schemas.microsoft.com/office/drawing/2014/main" xmlns="" id="{D6E536E0-79B8-46B5-890D-DD5DFE777AD7}"/>
              </a:ext>
            </a:extLst>
          </p:cNvPr>
          <p:cNvSpPr>
            <a:spLocks noGrp="1"/>
          </p:cNvSpPr>
          <p:nvPr/>
        </p:nvSpPr>
        <p:spPr>
          <a:xfrm>
            <a:off x="904875" y="310486"/>
            <a:ext cx="10772775" cy="62370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1) Количество жиров в ужине рассчитывается как сумма количества жиров в каждом из блюд: 15 г + 12 г + 0 г = </a:t>
            </a:r>
            <a:r>
              <a:rPr lang="ru-RU" sz="2400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27 г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indent="0">
              <a:buNone/>
            </a:pP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2) Да. Согласно норме, ужин Павла должен был содержать            3100 ккал * 0,18 = </a:t>
            </a:r>
            <a:r>
              <a:rPr lang="ru-RU" sz="2400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558 ккал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marL="0" indent="0">
              <a:buNone/>
            </a:pP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В ужине Павла содержится 355 ккал + 225 ккал + 170 ккал = 750 ккал, что значит, что Павел употребил достаточно калорий на ужин.</a:t>
            </a:r>
          </a:p>
          <a:p>
            <a:pPr marL="0" indent="0">
              <a:buNone/>
            </a:pP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3) При неограниченном потреблении </a:t>
            </a:r>
            <a:r>
              <a:rPr lang="ru-RU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фастфуда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 может развиваться, например, </a:t>
            </a:r>
            <a:r>
              <a:rPr lang="ru-RU" sz="2400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ожирение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marL="0" indent="0">
              <a:buNone/>
            </a:pP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Питание фастфудом является несбалансированным по содержанию питательных веществ, что вызывает нарушения в метаболизме. </a:t>
            </a:r>
            <a:r>
              <a:rPr lang="ru-RU" sz="2400" b="0" i="0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Развитие ожирения часто связано с нарушениями в работе эндокринной системы. Углеводный, жировой и белковый обмен четко регулируется гормонами.</a:t>
            </a:r>
            <a:endParaRPr lang="ru-RU" sz="2400" dirty="0">
              <a:highlight>
                <a:srgbClr val="00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93116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D5737BF-A071-4D8A-B9D8-12C5944095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Рассчитать энергозатраты при занятиях спортом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558449D-FE47-4B4F-BDFD-703D347B34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Алексей увлекся катанием на горных лыжах, он посещает горнолыжную школу три раза в неделю. После легкого двухчасового катания Алексей заходит в ресторан быстрого питания немного отдохнуть, пообщаться с друзьями и пообедать. </a:t>
            </a:r>
          </a:p>
          <a:p>
            <a:r>
              <a:rPr lang="ru-RU" dirty="0"/>
              <a:t>Используя данные таблиц выполните задание: рассчитайте энергозатраты двухчасового катания на лыжах.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01245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>
            <a:extLst>
              <a:ext uri="{FF2B5EF4-FFF2-40B4-BE49-F238E27FC236}">
                <a16:creationId xmlns:a16="http://schemas.microsoft.com/office/drawing/2014/main" xmlns="" id="{DB2693E2-17F6-4758-8AC7-56582125EF29}"/>
              </a:ext>
            </a:extLst>
          </p:cNvPr>
          <p:cNvSpPr>
            <a:spLocks noGrp="1"/>
          </p:cNvSpPr>
          <p:nvPr/>
        </p:nvSpPr>
        <p:spPr>
          <a:xfrm>
            <a:off x="952500" y="1092100"/>
            <a:ext cx="10848975" cy="55409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u="sng" dirty="0">
                <a:latin typeface="Calibri" panose="020F0502020204030204" pitchFamily="34" charset="0"/>
                <a:cs typeface="Calibri" panose="020F0502020204030204" pitchFamily="34" charset="0"/>
              </a:rPr>
              <a:t>Какие вещества являются наиболее энергетически ценными?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(Ответ был ранее)</a:t>
            </a:r>
            <a:endParaRPr lang="ru-RU" u="sng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u="sng" dirty="0">
                <a:latin typeface="Calibri" panose="020F0502020204030204" pitchFamily="34" charset="0"/>
                <a:cs typeface="Calibri" panose="020F0502020204030204" pitchFamily="34" charset="0"/>
              </a:rPr>
              <a:t> Назовите одно из заболеваний, которые могут развиться при неограниченном потреблении фастфуда? </a:t>
            </a:r>
            <a:r>
              <a:rPr lang="ru-RU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(Ответ был ранее)</a:t>
            </a:r>
            <a:endParaRPr lang="ru-RU"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u="sng" dirty="0">
                <a:latin typeface="Calibri" panose="020F0502020204030204" pitchFamily="34" charset="0"/>
                <a:cs typeface="Calibri" panose="020F0502020204030204" pitchFamily="34" charset="0"/>
              </a:rPr>
              <a:t>Какие питательные вещества начинают расщепляться в желудке?</a:t>
            </a:r>
          </a:p>
          <a:p>
            <a:r>
              <a:rPr lang="ru-RU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желудке начинают расщепляться белки. Белки в желудке расщепляются под действием протеолитических ферментов, например, пепсина.</a:t>
            </a:r>
          </a:p>
          <a:p>
            <a:r>
              <a:rPr lang="ru-RU" u="sng" dirty="0">
                <a:latin typeface="Calibri" panose="020F0502020204030204" pitchFamily="34" charset="0"/>
                <a:cs typeface="Calibri" panose="020F0502020204030204" pitchFamily="34" charset="0"/>
              </a:rPr>
              <a:t>Как называется биосинтез гликогена из глюкозы?</a:t>
            </a:r>
          </a:p>
          <a:p>
            <a:r>
              <a:rPr lang="ru-RU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Биосинтез гликогена из глюкозы называется </a:t>
            </a:r>
            <a:r>
              <a:rPr lang="ru-RU" i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гликогенез</a:t>
            </a:r>
            <a:r>
              <a:rPr lang="ru-RU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ИЛИ </a:t>
            </a:r>
            <a:r>
              <a:rPr lang="ru-RU" i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гликогеногенез</a:t>
            </a:r>
            <a:r>
              <a:rPr lang="ru-RU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ru-RU" i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Гликогенез</a:t>
            </a:r>
            <a:r>
              <a:rPr lang="ru-RU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происходит в основном в клетках печени и скелетных мышцах.</a:t>
            </a:r>
          </a:p>
          <a:p>
            <a:r>
              <a:rPr lang="ru-RU" u="sng" dirty="0">
                <a:latin typeface="Calibri" panose="020F0502020204030204" pitchFamily="34" charset="0"/>
                <a:cs typeface="Calibri" panose="020F0502020204030204" pitchFamily="34" charset="0"/>
              </a:rPr>
              <a:t> На какие мономеры распадаются белки перед всасыванием в пищеварительном тракте?</a:t>
            </a:r>
          </a:p>
          <a:p>
            <a:r>
              <a:rPr lang="ru-RU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Перед всасыванием в пищеварительном тракте белки расщепляются на аминокислоты. Все белки состоят из 20 аминокислоты, которые соединены между собой пептидными связями.</a:t>
            </a:r>
          </a:p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u="sng" dirty="0">
                <a:latin typeface="Calibri" panose="020F0502020204030204" pitchFamily="34" charset="0"/>
                <a:cs typeface="Calibri" panose="020F0502020204030204" pitchFamily="34" charset="0"/>
              </a:rPr>
              <a:t>Назовите одну из функций белков?</a:t>
            </a:r>
          </a:p>
          <a:p>
            <a:r>
              <a:rPr lang="ru-RU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Функции белков, например, — строительная (участвуют в образовании клеточных мембран, тканей) ИЛИ защитная (участвуют в иммунном ответе) ИЛИ ферментативная (катализируют биохимические реакции) и т. д</a:t>
            </a:r>
          </a:p>
          <a:p>
            <a:endParaRPr lang="ru-RU" i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i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DB33B92-E3E6-4496-B482-C63E6CEA29AB}"/>
              </a:ext>
            </a:extLst>
          </p:cNvPr>
          <p:cNvSpPr txBox="1"/>
          <p:nvPr/>
        </p:nvSpPr>
        <p:spPr>
          <a:xfrm>
            <a:off x="1600199" y="224909"/>
            <a:ext cx="103155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Какие еще вопросы встречаются в 26 задании под вопросом №3: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3011035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BDA9819-95F2-4CCB-B084-66128BE062FA}"/>
              </a:ext>
            </a:extLst>
          </p:cNvPr>
          <p:cNvSpPr txBox="1"/>
          <p:nvPr/>
        </p:nvSpPr>
        <p:spPr>
          <a:xfrm>
            <a:off x="1590674" y="150167"/>
            <a:ext cx="103155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Какие еще вопросы встречаются в 26 задании под вопросом №3:</a:t>
            </a:r>
            <a:endParaRPr lang="ru-RU" sz="2400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7DE0848-E600-482E-A87A-B8422EE73F24}"/>
              </a:ext>
            </a:extLst>
          </p:cNvPr>
          <p:cNvSpPr>
            <a:spLocks noGrp="1"/>
          </p:cNvSpPr>
          <p:nvPr/>
        </p:nvSpPr>
        <p:spPr>
          <a:xfrm>
            <a:off x="866775" y="381000"/>
            <a:ext cx="10953749" cy="6477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2000" i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000" u="sng" dirty="0">
                <a:latin typeface="Calibri" panose="020F0502020204030204" pitchFamily="34" charset="0"/>
                <a:cs typeface="Calibri" panose="020F0502020204030204" pitchFamily="34" charset="0"/>
              </a:rPr>
              <a:t>Чем определяется энергетическая ценность продуктов?</a:t>
            </a:r>
          </a:p>
          <a:p>
            <a:r>
              <a:rPr lang="ru-RU" sz="20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Энергетическая ценность продуктов определяется калориями </a:t>
            </a:r>
            <a:r>
              <a:rPr lang="ru-RU" sz="2000" i="1" dirty="0">
                <a:latin typeface="Calibri" panose="020F0502020204030204" pitchFamily="34" charset="0"/>
                <a:cs typeface="Calibri" panose="020F0502020204030204" pitchFamily="34" charset="0"/>
              </a:rPr>
              <a:t>ИЛИ</a:t>
            </a:r>
            <a:r>
              <a:rPr lang="ru-RU" sz="20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количеством калорий. Калории — это количество энергии, получаемой от пищи.</a:t>
            </a:r>
          </a:p>
          <a:p>
            <a:r>
              <a:rPr lang="ru-RU" sz="2000" u="sng" dirty="0">
                <a:latin typeface="Calibri" panose="020F0502020204030204" pitchFamily="34" charset="0"/>
                <a:cs typeface="Calibri" panose="020F0502020204030204" pitchFamily="34" charset="0"/>
              </a:rPr>
              <a:t>На­ру­ше­ния в ра­бо­те каких ор­га­нов или си­стем ор­га­нов вы­зы­ва­ет не­до­ста­точ­ное по­треб­ле­ние жиров? При­ве­ди­те один при­мер.</a:t>
            </a:r>
          </a:p>
          <a:p>
            <a:r>
              <a:rPr lang="ru-RU" sz="20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Недостаточное потребление жиров приводит к нарушениям в работе ЦНС </a:t>
            </a:r>
            <a:r>
              <a:rPr lang="ru-RU" sz="2000" i="1" dirty="0">
                <a:latin typeface="Calibri" panose="020F0502020204030204" pitchFamily="34" charset="0"/>
                <a:cs typeface="Calibri" panose="020F0502020204030204" pitchFamily="34" charset="0"/>
              </a:rPr>
              <a:t>ИЛИ</a:t>
            </a:r>
            <a:r>
              <a:rPr lang="ru-RU" sz="20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почек </a:t>
            </a:r>
            <a:r>
              <a:rPr lang="ru-RU" sz="2000" i="1" dirty="0">
                <a:latin typeface="Calibri" panose="020F0502020204030204" pitchFamily="34" charset="0"/>
                <a:cs typeface="Calibri" panose="020F0502020204030204" pitchFamily="34" charset="0"/>
              </a:rPr>
              <a:t>ИЛИ</a:t>
            </a:r>
            <a:r>
              <a:rPr lang="ru-RU" sz="20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кожи. Жиры являются составным структурными элементами клеточных мембран и миелиновых оболочек аксонов, поэтому они важны для нервной системы. Защитная и терморегуляторная функции жиров играют важную роль в функционировании кожи и внутренних органов таких как почки.</a:t>
            </a:r>
          </a:p>
          <a:p>
            <a:r>
              <a:rPr lang="ru-RU" sz="2000" u="sng" dirty="0">
                <a:latin typeface="Calibri" panose="020F0502020204030204" pitchFamily="34" charset="0"/>
                <a:cs typeface="Calibri" panose="020F0502020204030204" pitchFamily="34" charset="0"/>
              </a:rPr>
              <a:t>Назовите одну из функций жиров.</a:t>
            </a:r>
          </a:p>
          <a:p>
            <a:r>
              <a:rPr lang="ru-RU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Функции жиров, например, структурная (входят в состав клеточных мембран) 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ИЛИ</a:t>
            </a:r>
            <a:r>
              <a:rPr lang="ru-RU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защитная (терморегуляция и защита внутренних органов) 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ИЛИ</a:t>
            </a:r>
            <a:r>
              <a:rPr lang="ru-RU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энергетическая (при окислении 1 г жира выделяется 9,3 ккал).</a:t>
            </a:r>
          </a:p>
          <a:p>
            <a:r>
              <a:rPr lang="ru-RU" sz="2000" u="sng" dirty="0">
                <a:latin typeface="Calibri" panose="020F0502020204030204" pitchFamily="34" charset="0"/>
                <a:cs typeface="Calibri" panose="020F0502020204030204" pitchFamily="34" charset="0"/>
              </a:rPr>
              <a:t>Назовите пример простых углеводов?</a:t>
            </a:r>
          </a:p>
          <a:p>
            <a:r>
              <a:rPr lang="ru-RU" sz="20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Примерами простых углеводов являются глюкоза (моносахарид) </a:t>
            </a:r>
            <a:r>
              <a:rPr lang="ru-RU" sz="2000" i="1" dirty="0">
                <a:latin typeface="Calibri" panose="020F0502020204030204" pitchFamily="34" charset="0"/>
                <a:cs typeface="Calibri" panose="020F0502020204030204" pitchFamily="34" charset="0"/>
              </a:rPr>
              <a:t>ИЛИ</a:t>
            </a:r>
            <a:r>
              <a:rPr lang="ru-RU" sz="20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фруктоза (моносахарид) </a:t>
            </a:r>
            <a:r>
              <a:rPr lang="ru-RU" sz="2000" i="1" dirty="0">
                <a:latin typeface="Calibri" panose="020F0502020204030204" pitchFamily="34" charset="0"/>
                <a:cs typeface="Calibri" panose="020F0502020204030204" pitchFamily="34" charset="0"/>
              </a:rPr>
              <a:t>ИЛИ</a:t>
            </a:r>
            <a:r>
              <a:rPr lang="ru-RU" sz="20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сахароза (дисахарид). Простыми или быстрыми углеводами называются те углеводы, которые быстро расщепляются и соответственно быстро повышают уровень сахара в крови. К ним относятся моносахариды и дисахариды</a:t>
            </a:r>
          </a:p>
          <a:p>
            <a:endParaRPr lang="ru-RU" sz="2000" i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78500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EC99735-F8E2-45B3-8F3F-F7D98BE155E7}"/>
              </a:ext>
            </a:extLst>
          </p:cNvPr>
          <p:cNvSpPr txBox="1"/>
          <p:nvPr/>
        </p:nvSpPr>
        <p:spPr>
          <a:xfrm>
            <a:off x="1590674" y="150167"/>
            <a:ext cx="103155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Какие еще вопросы встречаются в 26 задании под вопросом №3:</a:t>
            </a:r>
            <a:endParaRPr lang="ru-RU" sz="24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15E9A8E-5469-494C-AD87-BCF51D065DD0}"/>
              </a:ext>
            </a:extLst>
          </p:cNvPr>
          <p:cNvSpPr txBox="1"/>
          <p:nvPr/>
        </p:nvSpPr>
        <p:spPr>
          <a:xfrm>
            <a:off x="790575" y="902643"/>
            <a:ext cx="1118235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Какое вещество, вырабатываемое печенью, участвует в расщеплении жиров?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Желчь, вырабатываемая печенью, участвует в расщеплении жиров. Желчные кислоты, входящие в её состав, </a:t>
            </a:r>
            <a:r>
              <a:rPr lang="ru-RU" b="0" i="0" dirty="0" err="1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эмульгируют</a:t>
            </a:r>
            <a:r>
              <a:rPr lang="ru-RU" b="0" i="0" dirty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 жиры, облегчая их переваривание.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 До каких мономеров происходит расщепление жиров в кишечнике при пищеварении?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Расщепление жиров в кишечнике при пищеварении происходит до глицерина и жирных кислот. Расщепление происходит за счёт фермента липазы.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 Назовите фермент, расщепляющий углеводы в ротовой полости.</a:t>
            </a:r>
            <a:endParaRPr lang="ru-RU" dirty="0">
              <a:solidFill>
                <a:srgbClr val="FF0000"/>
              </a:solidFill>
              <a:latin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Амилаза  — это фермент, расщепляющий углеводы в ротовой полости. Амилаза расщепляет крахмал до олигосахаридов.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 В форме чего происходит запасание избытка углеводов у человека?</a:t>
            </a:r>
            <a:endParaRPr lang="ru-RU" dirty="0">
              <a:solidFill>
                <a:srgbClr val="FF0000"/>
              </a:solidFill>
              <a:latin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Запасание избытка углеводов у человека происходит в виде гликогена. (</a:t>
            </a:r>
            <a:r>
              <a:rPr lang="ru-RU" b="0" i="1" dirty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Гликоген – это полисахарид, состоящий из остатков глюкозы</a:t>
            </a:r>
            <a:r>
              <a:rPr lang="ru-RU" b="0" i="0" dirty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).</a:t>
            </a:r>
            <a:endParaRPr lang="ru-RU" dirty="0">
              <a:solidFill>
                <a:srgbClr val="FF0000"/>
              </a:solidFill>
              <a:latin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Как называются аминокислоты, которые человек может получить только с пищей?</a:t>
            </a:r>
            <a:endParaRPr lang="ru-RU" dirty="0">
              <a:solidFill>
                <a:srgbClr val="FF0000"/>
              </a:solidFill>
              <a:latin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Аминокислоты, которые человек может получить только с пищей называются незаменимые. Они незаменимы, так как не могут быть синтезированы организмом человека. К ним относятся валин, изолейцин, лейцин, лизин, метионин, треонин, триптофан, фенилаланин.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Приведите пример фермента, расщепляющего белки?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Ферментом, расщепляющим белки, является, например, пепсин. Пепсин – это протеолитический белок, работающий в желудке.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851585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ACDF792F-CB3F-41CD-9ECC-7B3137FBBA9B}"/>
              </a:ext>
            </a:extLst>
          </p:cNvPr>
          <p:cNvSpPr txBox="1"/>
          <p:nvPr/>
        </p:nvSpPr>
        <p:spPr>
          <a:xfrm>
            <a:off x="1590674" y="150167"/>
            <a:ext cx="103155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Какие еще вопросы встречаются в 26 задании под вопросом №3:</a:t>
            </a:r>
            <a:endParaRPr lang="ru-RU" sz="24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FD6CA00-3EA0-4227-9EF1-42CD452929EB}"/>
              </a:ext>
            </a:extLst>
          </p:cNvPr>
          <p:cNvSpPr txBox="1"/>
          <p:nvPr/>
        </p:nvSpPr>
        <p:spPr>
          <a:xfrm>
            <a:off x="933449" y="934135"/>
            <a:ext cx="11049001" cy="5293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Каковы функции углеводов в организме подростка? Укажите одну из таких функций.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Энергетическая (углеводы являются источником энергии для жизнедеятельности организма); </a:t>
            </a:r>
            <a:r>
              <a:rPr lang="ru-RU" sz="2000" b="0" i="0" dirty="0">
                <a:effectLst/>
                <a:latin typeface="Verdana" panose="020B0604030504040204" pitchFamily="34" charset="0"/>
              </a:rPr>
              <a:t>ИЛИ</a:t>
            </a:r>
            <a:r>
              <a:rPr lang="ru-RU" sz="2000" b="0" i="0" dirty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 строительная (углеводы входят в состав нуклеиновых кислот); </a:t>
            </a:r>
            <a:r>
              <a:rPr lang="ru-RU" sz="2000" b="0" i="0" dirty="0">
                <a:effectLst/>
                <a:latin typeface="Verdana" panose="020B0604030504040204" pitchFamily="34" charset="0"/>
              </a:rPr>
              <a:t>ИЛИ</a:t>
            </a:r>
            <a:r>
              <a:rPr lang="ru-RU" sz="2000" b="0" i="0" dirty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 запасающая (гликоген запасается в печени и скелетных мышцах); </a:t>
            </a:r>
            <a:r>
              <a:rPr lang="ru-RU" sz="2000" b="0" i="0" dirty="0">
                <a:effectLst/>
                <a:latin typeface="Verdana" panose="020B0604030504040204" pitchFamily="34" charset="0"/>
              </a:rPr>
              <a:t>ИЛИ</a:t>
            </a:r>
            <a:r>
              <a:rPr lang="ru-RU" sz="2000" b="0" i="0" dirty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 регуляторная (углеводы регулируют осмотическое давление крови); </a:t>
            </a:r>
            <a:r>
              <a:rPr lang="ru-RU" sz="2000" b="0" i="0" dirty="0">
                <a:effectLst/>
                <a:latin typeface="Verdana" panose="020B0604030504040204" pitchFamily="34" charset="0"/>
              </a:rPr>
              <a:t>ИЛИ</a:t>
            </a:r>
            <a:r>
              <a:rPr lang="ru-RU" sz="2000" b="0" i="0" dirty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 рецепторная (образуют клеточные рецепторы).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В чём особенность пищевых продуктов животного происхождения?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В продуктах животного происхождения высокое содержание белков и ненасыщенных жирных кислот, но мало углеводов </a:t>
            </a:r>
            <a:r>
              <a:rPr lang="ru-RU" sz="2000" b="0" i="0" dirty="0">
                <a:effectLst/>
                <a:latin typeface="Verdana" panose="020B0604030504040204" pitchFamily="34" charset="0"/>
              </a:rPr>
              <a:t>ИЛИ</a:t>
            </a:r>
            <a:r>
              <a:rPr lang="ru-RU" sz="2000" b="0" i="0" dirty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 содержат незаменимые аминокислоты.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Иван Петрович предпочитает стерилизованное молоко пастеризованному. Объясните почему.</a:t>
            </a:r>
            <a:endParaRPr lang="ru-RU" sz="2000" dirty="0">
              <a:solidFill>
                <a:srgbClr val="FF0000"/>
              </a:solidFill>
              <a:latin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Стерилизация молока происходит при температурах кипения, таким способом убиваются все бактерии и их споры. Это позволяет хранить стерилизованное молоко дольше по сравнению со свежим или пастеризованном молоком.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18333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6095ADE-82CA-477B-85C4-49FE456D87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83646" y="1825625"/>
            <a:ext cx="6370154" cy="4351338"/>
          </a:xfrm>
        </p:spPr>
        <p:txBody>
          <a:bodyPr/>
          <a:lstStyle/>
          <a:p>
            <a:pPr marL="0" indent="0">
              <a:buNone/>
            </a:pPr>
            <a:r>
              <a:rPr lang="ru-RU" i="1" dirty="0"/>
              <a:t>Питайся правильно </a:t>
            </a:r>
          </a:p>
          <a:p>
            <a:pPr marL="0" indent="0">
              <a:buNone/>
            </a:pPr>
            <a:r>
              <a:rPr lang="ru-RU" i="1" dirty="0"/>
              <a:t>и получай высокий балл на ОГЭ по биологии!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2ED1BEF-30C7-4CAC-A27A-B9A2A5874F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746" y="1425851"/>
            <a:ext cx="4533900" cy="4933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9142A40D-C92E-41BD-98CB-ED60F0088B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3175055"/>
            <a:ext cx="5307910" cy="31847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86680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1411E629-44E4-4CDC-AB52-C8EF100397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357" y="145805"/>
            <a:ext cx="9083067" cy="6599552"/>
          </a:xfrm>
          <a:prstGeom prst="rect">
            <a:avLst/>
          </a:prstGeom>
        </p:spPr>
      </p:pic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xmlns="" id="{A5B316E6-DDF6-49F2-A2C5-A073AC87FDF8}"/>
              </a:ext>
            </a:extLst>
          </p:cNvPr>
          <p:cNvCxnSpPr/>
          <p:nvPr/>
        </p:nvCxnSpPr>
        <p:spPr>
          <a:xfrm flipH="1">
            <a:off x="6652591" y="4863548"/>
            <a:ext cx="4585252" cy="0"/>
          </a:xfrm>
          <a:prstGeom prst="straightConnector1">
            <a:avLst/>
          </a:prstGeom>
          <a:ln w="730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D5122364-CC18-414A-89FF-1989CF2ED19B}"/>
              </a:ext>
            </a:extLst>
          </p:cNvPr>
          <p:cNvSpPr/>
          <p:nvPr/>
        </p:nvSpPr>
        <p:spPr>
          <a:xfrm>
            <a:off x="6864626" y="3644348"/>
            <a:ext cx="2517913" cy="689113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06498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F1BFF9-1A16-43B8-ADF3-BDE9949049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Алгоритм решения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1E39012-9595-49AD-92CD-81A1544FBA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1) найти в условиях задачи вид спорта и продолжительность тренировки</a:t>
            </a:r>
          </a:p>
          <a:p>
            <a:pPr marL="0" indent="0">
              <a:buNone/>
            </a:pPr>
            <a:r>
              <a:rPr lang="ru-RU" dirty="0"/>
              <a:t>2) перевести время тренировки в мин</a:t>
            </a:r>
          </a:p>
          <a:p>
            <a:pPr marL="0" indent="0">
              <a:buNone/>
            </a:pPr>
            <a:r>
              <a:rPr lang="ru-RU" dirty="0"/>
              <a:t>3) найти в таблице вид спорта и кол-во ккал, затрачиваемое за 1 мин</a:t>
            </a:r>
          </a:p>
          <a:p>
            <a:pPr marL="0" indent="0">
              <a:buNone/>
            </a:pPr>
            <a:r>
              <a:rPr lang="ru-RU" dirty="0"/>
              <a:t>4) перемножить:</a:t>
            </a:r>
          </a:p>
          <a:p>
            <a:pPr marL="0" indent="0">
              <a:buNone/>
            </a:pPr>
            <a:r>
              <a:rPr lang="ru-RU" dirty="0"/>
              <a:t>время тренировки х энергетическая стоимость = энергозатраты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77577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02D063-1E3D-4A34-B550-584661E607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Решение: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5FF2B20-0A1C-4BB4-9214-058355543C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1) найти в условиях задачи</a:t>
            </a:r>
          </a:p>
          <a:p>
            <a:pPr marL="0" indent="0">
              <a:buNone/>
            </a:pPr>
            <a:r>
              <a:rPr lang="ru-RU" dirty="0"/>
              <a:t>а) катание на горных лыжах</a:t>
            </a:r>
          </a:p>
          <a:p>
            <a:pPr marL="0" indent="0">
              <a:buNone/>
            </a:pPr>
            <a:r>
              <a:rPr lang="ru-RU" dirty="0"/>
              <a:t>б) двухчасовая тренировка</a:t>
            </a:r>
          </a:p>
          <a:p>
            <a:pPr marL="0" indent="0">
              <a:buNone/>
            </a:pPr>
            <a:r>
              <a:rPr lang="ru-RU" dirty="0"/>
              <a:t>2) 2 часа=120 мин</a:t>
            </a:r>
          </a:p>
          <a:p>
            <a:pPr marL="0" indent="0">
              <a:buNone/>
            </a:pPr>
            <a:r>
              <a:rPr lang="ru-RU" dirty="0"/>
              <a:t>3) затраты: 7,5 ккал в минуту</a:t>
            </a:r>
          </a:p>
          <a:p>
            <a:pPr marL="0" indent="0">
              <a:buNone/>
            </a:pPr>
            <a:r>
              <a:rPr lang="ru-RU" dirty="0"/>
              <a:t>4) 120 мин х 7,5 ккал/мин= 900 ккал</a:t>
            </a:r>
          </a:p>
          <a:p>
            <a:pPr marL="0" indent="0">
              <a:buNone/>
            </a:pPr>
            <a:r>
              <a:rPr lang="ru-RU" dirty="0"/>
              <a:t>Ответ: 900 ккал затрачено во время тренировок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18453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C3D7EC6-FC28-4ED7-A5FF-9CD29F8BDA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Рассчитать рекомендуемую калорийность завтрака/обеда/ужина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DDFA7CC-DDBE-4A05-95F7-6C0616A193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12-летняя Наташа вместе с родителями посещала Воронеж. После экскурсии в местный художественный музей семья решила перекусить в местном кафе быстрого питания. Используя данные таблиц выполните задания: рассчитайте рекомендуемую калорийность обеда Наташи, если она питается 4 раза в день.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99871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9A15713-0C2F-45BD-B060-E3E3F5CE35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480" y="447675"/>
            <a:ext cx="11316940" cy="5449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0084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70951FB-6283-4D06-BDB4-7B6BC7E6C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Алгоритм решения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2D81E85-A4E0-4743-990A-0A56809BA4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1) определить возраст человека (дано в задаче)</a:t>
            </a:r>
          </a:p>
          <a:p>
            <a:pPr marL="0" indent="0">
              <a:buNone/>
            </a:pPr>
            <a:r>
              <a:rPr lang="ru-RU" dirty="0"/>
              <a:t>2) по табл. определить суточную потребность в ккал</a:t>
            </a:r>
          </a:p>
          <a:p>
            <a:pPr marL="0" indent="0">
              <a:buNone/>
            </a:pPr>
            <a:r>
              <a:rPr lang="ru-RU" dirty="0"/>
              <a:t>3) по табл. определить сколько % приходится на определенный прием приём пищи (по условию это или завтрак, или обед, или ужин)</a:t>
            </a:r>
          </a:p>
          <a:p>
            <a:pPr marL="0" indent="0">
              <a:buNone/>
            </a:pPr>
            <a:r>
              <a:rPr lang="ru-RU" dirty="0"/>
              <a:t>4) составить и решить пропорцию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5456570"/>
      </p:ext>
    </p:extLst>
  </p:cSld>
  <p:clrMapOvr>
    <a:masterClrMapping/>
  </p:clrMapOvr>
</p:sld>
</file>

<file path=ppt/theme/theme1.xml><?xml version="1.0" encoding="utf-8"?>
<a:theme xmlns:a="http://schemas.openxmlformats.org/drawingml/2006/main" name="Уголки">
  <a:themeElements>
    <a:clrScheme name="Уголки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Уголки">
      <a:maj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Уголки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Уголки</Template>
  <TotalTime>490</TotalTime>
  <Words>1820</Words>
  <Application>Microsoft Office PowerPoint</Application>
  <PresentationFormat>Произвольный</PresentationFormat>
  <Paragraphs>176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Уголки</vt:lpstr>
      <vt:lpstr>    Задания 26. Решать учебные задачи.  Определение энергозатрат.                                 Подготовила и провела:                                                       Советкина Т.П.                                                               учитель биологии                                                                                               Староборискинского филиала                                                                             МБОУ «Бакаевская СОШ»  </vt:lpstr>
      <vt:lpstr>Встречаются 4 типа задач:</vt:lpstr>
      <vt:lpstr>Рассчитать энергозатраты при занятиях спортом</vt:lpstr>
      <vt:lpstr>Презентация PowerPoint</vt:lpstr>
      <vt:lpstr>Алгоритм решения </vt:lpstr>
      <vt:lpstr>Решение:</vt:lpstr>
      <vt:lpstr>Рассчитать рекомендуемую калорийность завтрака/обеда/ужина</vt:lpstr>
      <vt:lpstr>Презентация PowerPoint</vt:lpstr>
      <vt:lpstr>Алгоритм решения </vt:lpstr>
      <vt:lpstr>Решение</vt:lpstr>
      <vt:lpstr>Задачи с меню:</vt:lpstr>
      <vt:lpstr>Презентация PowerPoint</vt:lpstr>
      <vt:lpstr>Решение</vt:lpstr>
      <vt:lpstr>Самостоятельно составить меню </vt:lpstr>
      <vt:lpstr>Презентация PowerPoint</vt:lpstr>
      <vt:lpstr>Алгоритм решения</vt:lpstr>
      <vt:lpstr>Решение</vt:lpstr>
      <vt:lpstr>Комбинированные задачи:</vt:lpstr>
      <vt:lpstr>Таблица энергетической и пищевой ценности продуктов питания, на 100 г продукта</vt:lpstr>
      <vt:lpstr>Алгоритм решения:</vt:lpstr>
      <vt:lpstr>Решение: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Задания 26. Решать учебные задачи. Определение энерготрат.</dc:title>
  <dc:creator>Olga Naumova</dc:creator>
  <cp:lastModifiedBy>User</cp:lastModifiedBy>
  <cp:revision>8</cp:revision>
  <dcterms:created xsi:type="dcterms:W3CDTF">2023-05-15T18:40:21Z</dcterms:created>
  <dcterms:modified xsi:type="dcterms:W3CDTF">2026-05-05T07:12:53Z</dcterms:modified>
</cp:coreProperties>
</file>